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  <p:sldId id="287" r:id="rId22"/>
    <p:sldId id="288" r:id="rId23"/>
    <p:sldId id="291" r:id="rId24"/>
    <p:sldId id="289" r:id="rId25"/>
    <p:sldId id="290" r:id="rId26"/>
    <p:sldId id="292" r:id="rId27"/>
    <p:sldId id="317" r:id="rId28"/>
    <p:sldId id="316" r:id="rId29"/>
    <p:sldId id="318" r:id="rId30"/>
    <p:sldId id="312" r:id="rId31"/>
    <p:sldId id="311" r:id="rId32"/>
    <p:sldId id="313" r:id="rId33"/>
    <p:sldId id="314" r:id="rId34"/>
    <p:sldId id="310" r:id="rId35"/>
    <p:sldId id="294" r:id="rId36"/>
    <p:sldId id="293" r:id="rId37"/>
    <p:sldId id="306" r:id="rId38"/>
    <p:sldId id="299" r:id="rId39"/>
    <p:sldId id="307" r:id="rId40"/>
    <p:sldId id="305" r:id="rId41"/>
    <p:sldId id="308" r:id="rId42"/>
    <p:sldId id="303" r:id="rId43"/>
    <p:sldId id="304" r:id="rId44"/>
    <p:sldId id="298" r:id="rId45"/>
    <p:sldId id="300" r:id="rId46"/>
    <p:sldId id="301" r:id="rId47"/>
    <p:sldId id="302" r:id="rId48"/>
    <p:sldId id="309" r:id="rId49"/>
    <p:sldId id="319" r:id="rId50"/>
  </p:sldIdLst>
  <p:sldSz cx="9144000" cy="6858000" type="screen4x3"/>
  <p:notesSz cx="7099300" cy="10234613"/>
  <p:custDataLst>
    <p:tags r:id="rId53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9178" autoAdjust="0"/>
  </p:normalViewPr>
  <p:slideViewPr>
    <p:cSldViewPr>
      <p:cViewPr>
        <p:scale>
          <a:sx n="100" d="100"/>
          <a:sy n="100" d="100"/>
        </p:scale>
        <p:origin x="-390" y="-348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8526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23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033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Silvester Farda</a:t>
            </a:r>
            <a:r>
              <a:rPr lang="en-US" baseline="30000" dirty="0" smtClean="0"/>
              <a:t>1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 dirty="0">
                <a:solidFill>
                  <a:schemeClr val="bg2"/>
                </a:solidFill>
              </a:rPr>
              <a:t>2 </a:t>
            </a:r>
            <a:r>
              <a:rPr lang="en-US" sz="2000" dirty="0">
                <a:solidFill>
                  <a:schemeClr val="bg2"/>
                </a:solidFill>
              </a:rPr>
              <a:t>&lt;insert 2nd affiliation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&lt;insert 2nd affiliation 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(university) here&gt;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512" y="4221385"/>
            <a:ext cx="8424862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800" kern="0" baseline="30000" dirty="0" smtClean="0"/>
              <a:t>1</a:t>
            </a:r>
            <a:r>
              <a:rPr lang="en-US" sz="2800" kern="0" dirty="0" smtClean="0"/>
              <a:t>TU Wien, Austria</a:t>
            </a:r>
            <a:endParaRPr lang="en-US" sz="2800" kern="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US" dirty="0" smtClean="0"/>
              <a:t>center</a:t>
            </a:r>
            <a:r>
              <a:rPr lang="en-GB" dirty="0" smtClean="0"/>
              <a:t>, </a:t>
            </a:r>
            <a:r>
              <a:rPr lang="en-GB" dirty="0" smtClean="0"/>
              <a:t>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1"/>
            <a:r>
              <a:rPr lang="en-GB" dirty="0" smtClean="0"/>
              <a:t>Addition</a:t>
            </a:r>
          </a:p>
          <a:p>
            <a:pPr lvl="1"/>
            <a:r>
              <a:rPr lang="en-GB" dirty="0" smtClean="0"/>
              <a:t>Blend</a:t>
            </a:r>
          </a:p>
          <a:p>
            <a:pPr lvl="1"/>
            <a:r>
              <a:rPr lang="en-GB" dirty="0" smtClean="0"/>
              <a:t>Replace</a:t>
            </a:r>
          </a:p>
          <a:p>
            <a:pPr lvl="1"/>
            <a:r>
              <a:rPr lang="en-GB" dirty="0" smtClean="0"/>
              <a:t>Warp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100" dirty="0" smtClean="0"/>
              <a:t>Terrain Generation Using Procedural Models Based on Hydrology [2]</a:t>
            </a:r>
            <a:endParaRPr lang="en-GB" sz="21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connected to river mouth</a:t>
            </a:r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user)</a:t>
            </a:r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angle 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Predefined types of water-courses</a:t>
            </a:r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dirty="0" smtClean="0"/>
              <a:t> with Poisson distribution, restricted by distance to watershed</a:t>
            </a:r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1900" dirty="0" smtClean="0"/>
              <a:t>Large Scale Terrain Generation from Tectonic Uplift and </a:t>
            </a:r>
            <a:r>
              <a:rPr lang="en-GB" sz="1900" dirty="0" smtClean="0"/>
              <a:t>Fluvial </a:t>
            </a:r>
            <a:r>
              <a:rPr lang="en-GB" sz="1900" dirty="0"/>
              <a:t>Erosion </a:t>
            </a:r>
            <a:r>
              <a:rPr lang="en-GB" sz="1900" dirty="0" smtClean="0"/>
              <a:t>[</a:t>
            </a:r>
            <a:r>
              <a:rPr lang="en-GB" sz="1900" dirty="0"/>
              <a:t>3]</a:t>
            </a:r>
            <a:endParaRPr lang="en-GB" sz="19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Terrain</a:t>
            </a:r>
            <a:r>
              <a:rPr lang="en-GB" dirty="0" smtClean="0"/>
              <a:t>  = result from combined action of tectonic uplift and erosion</a:t>
            </a:r>
          </a:p>
          <a:p>
            <a:r>
              <a:rPr lang="en-GB" b="1" dirty="0" smtClean="0"/>
              <a:t>Uplift map </a:t>
            </a:r>
            <a:r>
              <a:rPr lang="en-GB" dirty="0" smtClean="0"/>
              <a:t>= speed at which terrain is elevated by tectonics</a:t>
            </a:r>
          </a:p>
          <a:p>
            <a:r>
              <a:rPr lang="en-GB" b="1" dirty="0" smtClean="0"/>
              <a:t>Fluvial erosion </a:t>
            </a:r>
            <a:r>
              <a:rPr lang="en-GB" dirty="0" smtClean="0"/>
              <a:t>= erosion of bedrock material and its transportation downhill</a:t>
            </a:r>
          </a:p>
          <a:p>
            <a:r>
              <a:rPr lang="en-GB" b="1" dirty="0" smtClean="0"/>
              <a:t>Stream Power equation = </a:t>
            </a:r>
            <a:r>
              <a:rPr lang="en-GB" dirty="0" smtClean="0"/>
              <a:t>rate of change of surface topography, controlled by uplift and erosion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</a:t>
            </a:r>
            <a:r>
              <a:rPr lang="en-GB" sz="2000" dirty="0" smtClean="0"/>
              <a:t>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</a:t>
            </a:r>
          </a:p>
          <a:p>
            <a:pPr lvl="1"/>
            <a:r>
              <a:rPr lang="en-GB" dirty="0" smtClean="0"/>
              <a:t>Create randomly triangulated graph</a:t>
            </a:r>
          </a:p>
          <a:p>
            <a:pPr lvl="1"/>
            <a:r>
              <a:rPr lang="en-GB" dirty="0" smtClean="0"/>
              <a:t>Extract set of stream trees according to current elevation</a:t>
            </a:r>
          </a:p>
          <a:p>
            <a:pPr lvl="1"/>
            <a:r>
              <a:rPr lang="en-GB" dirty="0" smtClean="0"/>
              <a:t>Add new arcs to stream tree from overflowing lakes</a:t>
            </a:r>
          </a:p>
          <a:p>
            <a:pPr lvl="1"/>
            <a:r>
              <a:rPr lang="en-GB" dirty="0" smtClean="0"/>
              <a:t>Compute drainage area and local slope</a:t>
            </a:r>
          </a:p>
          <a:p>
            <a:pPr lvl="1"/>
            <a:r>
              <a:rPr lang="en-GB" dirty="0" smtClean="0"/>
              <a:t>Solve stream power equation</a:t>
            </a:r>
          </a:p>
          <a:p>
            <a:pPr lvl="1"/>
            <a:r>
              <a:rPr lang="en-GB" dirty="0" smtClean="0"/>
              <a:t>Stop when stabilization criterion is met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pic>
        <p:nvPicPr>
          <p:cNvPr id="6" name="Inhaltsplatzhalter 5" descr="uplif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2343887"/>
            <a:ext cx="8856662" cy="260202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Repeat for multiple time steps, with modified graph as input</a:t>
            </a:r>
          </a:p>
          <a:p>
            <a:r>
              <a:rPr lang="en-GB" dirty="0" smtClean="0"/>
              <a:t>Use proper time steps and scales. </a:t>
            </a:r>
          </a:p>
          <a:p>
            <a:pPr lvl="1"/>
            <a:r>
              <a:rPr lang="en-GB" sz="2800" dirty="0" smtClean="0"/>
              <a:t>Terrain size:  50x50 km</a:t>
            </a:r>
            <a:endParaRPr lang="en-GB" sz="2800" baseline="30000" dirty="0" smtClean="0"/>
          </a:p>
          <a:p>
            <a:pPr lvl="1"/>
            <a:r>
              <a:rPr lang="en-GB" sz="2800" dirty="0" smtClean="0"/>
              <a:t>Max. tectonic uplift = 5.0 * 10</a:t>
            </a:r>
            <a:r>
              <a:rPr lang="en-GB" sz="2800" baseline="30000" dirty="0" smtClean="0"/>
              <a:t>-4 </a:t>
            </a:r>
            <a:r>
              <a:rPr lang="en-GB" sz="2800" dirty="0" smtClean="0"/>
              <a:t>meters per year</a:t>
            </a:r>
          </a:p>
          <a:p>
            <a:pPr lvl="1"/>
            <a:r>
              <a:rPr lang="en-GB" sz="2800" dirty="0" smtClean="0"/>
              <a:t>Simulation time step: 2.5 * 10</a:t>
            </a:r>
            <a:r>
              <a:rPr lang="en-GB" sz="2800" baseline="30000" dirty="0" smtClean="0"/>
              <a:t>5 </a:t>
            </a:r>
            <a:r>
              <a:rPr lang="en-GB" sz="2800" dirty="0" smtClean="0"/>
              <a:t>years</a:t>
            </a:r>
          </a:p>
          <a:p>
            <a:r>
              <a:rPr lang="en-GB" dirty="0" smtClean="0"/>
              <a:t>Create Feature primitives from final graph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  <p:pic>
        <p:nvPicPr>
          <p:cNvPr id="1026" name="Picture 2" descr="C:\Users\Bernhard\Desktop\uplift_iteration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867151" cy="2324100"/>
          </a:xfrm>
          <a:prstGeom prst="rect">
            <a:avLst/>
          </a:prstGeom>
          <a:noFill/>
        </p:spPr>
      </p:pic>
      <p:pic>
        <p:nvPicPr>
          <p:cNvPr id="1027" name="Picture 3" descr="C:\Users\Bernhard\Desktop\uplift_iterations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3867150" cy="2324100"/>
          </a:xfrm>
          <a:prstGeom prst="rect">
            <a:avLst/>
          </a:prstGeom>
          <a:noFill/>
        </p:spPr>
      </p:pic>
      <p:pic>
        <p:nvPicPr>
          <p:cNvPr id="1028" name="Picture 4" descr="C:\Users\Bernhard\Desktop\uplift_iterations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61048"/>
            <a:ext cx="3867150" cy="2324100"/>
          </a:xfrm>
          <a:prstGeom prst="rect">
            <a:avLst/>
          </a:prstGeom>
          <a:noFill/>
        </p:spPr>
      </p:pic>
      <p:pic>
        <p:nvPicPr>
          <p:cNvPr id="1029" name="Picture 5" descr="C:\Users\Bernhard\Desktop\uplift_iterations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861048"/>
            <a:ext cx="3867150" cy="2324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300" dirty="0" smtClean="0"/>
              <a:t>Layered Data Representation simulating Terrain Erosion [4] </a:t>
            </a:r>
            <a:endParaRPr lang="en-GB" sz="23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How to store 3D data efficiently?</a:t>
            </a:r>
          </a:p>
          <a:p>
            <a:r>
              <a:rPr lang="en-GB" dirty="0" smtClean="0"/>
              <a:t>Detailed voxel grid</a:t>
            </a:r>
          </a:p>
          <a:p>
            <a:pPr lvl="1"/>
            <a:r>
              <a:rPr lang="en-GB" dirty="0" smtClean="0"/>
              <a:t>High memory usage</a:t>
            </a:r>
          </a:p>
          <a:p>
            <a:pPr lvl="1"/>
            <a:r>
              <a:rPr lang="en-GB" dirty="0" smtClean="0"/>
              <a:t>Slow calculation</a:t>
            </a:r>
          </a:p>
          <a:p>
            <a:pPr lvl="1"/>
            <a:r>
              <a:rPr lang="en-GB" dirty="0" smtClean="0"/>
              <a:t>Very exact</a:t>
            </a:r>
          </a:p>
          <a:p>
            <a:r>
              <a:rPr lang="en-GB" dirty="0" err="1" smtClean="0"/>
              <a:t>Hightmap</a:t>
            </a:r>
            <a:endParaRPr lang="en-GB" dirty="0" smtClean="0"/>
          </a:p>
          <a:p>
            <a:pPr lvl="1"/>
            <a:r>
              <a:rPr lang="en-GB" dirty="0" smtClean="0"/>
              <a:t>Fast calculation</a:t>
            </a:r>
          </a:p>
          <a:p>
            <a:pPr lvl="1"/>
            <a:r>
              <a:rPr lang="en-GB" dirty="0" smtClean="0"/>
              <a:t>Low memory usage</a:t>
            </a:r>
          </a:p>
          <a:p>
            <a:pPr lvl="1"/>
            <a:r>
              <a:rPr lang="en-GB" dirty="0" smtClean="0"/>
              <a:t>Not physically correct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6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Layered Data Representation simulating Terrain Erosion 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1484784"/>
            <a:ext cx="5112692" cy="4968552"/>
          </a:xfrm>
        </p:spPr>
        <p:txBody>
          <a:bodyPr/>
          <a:lstStyle/>
          <a:p>
            <a:pPr lvl="1"/>
            <a:r>
              <a:rPr lang="en-GB" dirty="0" smtClean="0"/>
              <a:t>Hybrid approach</a:t>
            </a:r>
          </a:p>
          <a:p>
            <a:pPr lvl="1"/>
            <a:r>
              <a:rPr lang="en-GB" dirty="0" smtClean="0"/>
              <a:t>2D Grid</a:t>
            </a:r>
          </a:p>
          <a:p>
            <a:pPr lvl="1"/>
            <a:r>
              <a:rPr lang="en-GB" dirty="0" smtClean="0"/>
              <a:t>Several layers stacked on top each other</a:t>
            </a:r>
          </a:p>
          <a:p>
            <a:pPr lvl="1"/>
            <a:r>
              <a:rPr lang="en-GB" dirty="0" smtClean="0"/>
              <a:t>Each material has constant attributes for the whole level</a:t>
            </a:r>
            <a:endParaRPr lang="en-GB" dirty="0"/>
          </a:p>
        </p:txBody>
      </p:sp>
      <p:pic>
        <p:nvPicPr>
          <p:cNvPr id="5122" name="Picture 2" descr="C:\Users\Sly\Dropbox\Uni\Seminar aus Computergraphik\snap\snap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r="10327"/>
          <a:stretch/>
        </p:blipFill>
        <p:spPr bwMode="auto">
          <a:xfrm>
            <a:off x="5148064" y="1052736"/>
            <a:ext cx="380047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7"/>
          <p:cNvSpPr txBox="1">
            <a:spLocks/>
          </p:cNvSpPr>
          <p:nvPr/>
        </p:nvSpPr>
        <p:spPr bwMode="auto">
          <a:xfrm>
            <a:off x="179512" y="908720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36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GB" kern="0" dirty="0" smtClean="0"/>
              <a:t>Solution: Layered data structure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1680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ly\Dropbox\Uni\Seminar aus Computergraphik\snap_2nd\snap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16117"/>
            <a:ext cx="6912768" cy="30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Erosion-based terrain generation &amp; modification [5]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2808982"/>
          </a:xfrm>
        </p:spPr>
        <p:txBody>
          <a:bodyPr/>
          <a:lstStyle/>
          <a:p>
            <a:r>
              <a:rPr lang="en-GB" dirty="0" smtClean="0"/>
              <a:t>Erosion deforms terrain over time</a:t>
            </a:r>
          </a:p>
          <a:p>
            <a:r>
              <a:rPr lang="en-GB" dirty="0" smtClean="0"/>
              <a:t>Letting terrain be eroded produced realistic results</a:t>
            </a:r>
          </a:p>
          <a:p>
            <a:r>
              <a:rPr lang="en-GB" dirty="0" smtClean="0"/>
              <a:t>Visually and physically plausible surfaces are created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132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ly\Dropbox\Uni\Seminar aus Computergraphik\snap_2nd\snap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123" y="2780928"/>
            <a:ext cx="4104109" cy="37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200" dirty="0" smtClean="0"/>
              <a:t>Interactive physically-based Fluid and Erosion Simulation [5] </a:t>
            </a:r>
            <a:endParaRPr lang="en-GB" sz="2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en-GB" dirty="0" smtClean="0"/>
              <a:t>Fluids have big influences on overall look of terrain</a:t>
            </a:r>
          </a:p>
          <a:p>
            <a:r>
              <a:rPr lang="en-GB" dirty="0" smtClean="0"/>
              <a:t>Water transports and adds / removes sediment from the scene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61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</a:p>
          <a:p>
            <a:pPr eaLnBrk="1" hangingPunct="1"/>
            <a:r>
              <a:rPr lang="en-US" sz="2800" dirty="0" smtClean="0"/>
              <a:t>Create physically plausible systems</a:t>
            </a:r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Interactive physically-based Fluid and Erosion Simulation 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en-GB" dirty="0" smtClean="0"/>
              <a:t>Calculations are done by using simplified </a:t>
            </a:r>
            <a:r>
              <a:rPr lang="en-GB" dirty="0" err="1" smtClean="0"/>
              <a:t>Navier</a:t>
            </a:r>
            <a:r>
              <a:rPr lang="en-GB" dirty="0" smtClean="0"/>
              <a:t>-Stokes equations</a:t>
            </a:r>
          </a:p>
          <a:p>
            <a:r>
              <a:rPr lang="en-GB" dirty="0" smtClean="0"/>
              <a:t>Some 3D information has to be discarded for speed</a:t>
            </a:r>
          </a:p>
          <a:p>
            <a:r>
              <a:rPr lang="en-GB" dirty="0" smtClean="0"/>
              <a:t>Primary focus: movement of sediment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C:\Users\Sly\Dropbox\Uni\Seminar aus Computergraphik\snap_2nd\snap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98070"/>
            <a:ext cx="7525115" cy="26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Interactive physically-based Fluid and Erosion Simulation 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All materials have specific attributes:</a:t>
            </a:r>
          </a:p>
          <a:p>
            <a:pPr lvl="1"/>
            <a:r>
              <a:rPr lang="en-GB" dirty="0" smtClean="0"/>
              <a:t>Sediment capacity</a:t>
            </a:r>
          </a:p>
          <a:p>
            <a:pPr lvl="1"/>
            <a:r>
              <a:rPr lang="en-GB" dirty="0" smtClean="0"/>
              <a:t>Deposition rate</a:t>
            </a:r>
          </a:p>
          <a:p>
            <a:pPr lvl="1"/>
            <a:r>
              <a:rPr lang="en-GB" dirty="0" smtClean="0"/>
              <a:t>Dissolving rate</a:t>
            </a:r>
          </a:p>
          <a:p>
            <a:pPr marL="539750" lvl="1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4" name="Picture 2" descr="C:\Users\Sly\Dropbox\Uni\Seminar aus Computergraphik\snap_2nd\snap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87" y="3106293"/>
            <a:ext cx="7969253" cy="32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Interactive physically-based Fluid and Erosion Simulation 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Calculation requires:</a:t>
            </a:r>
          </a:p>
          <a:p>
            <a:pPr lvl="1"/>
            <a:r>
              <a:rPr lang="en-GB" dirty="0" smtClean="0"/>
              <a:t>Fluid attributes (last slide)</a:t>
            </a:r>
          </a:p>
          <a:p>
            <a:pPr lvl="1"/>
            <a:r>
              <a:rPr lang="en-GB" dirty="0" smtClean="0"/>
              <a:t>Already dissolved sediment in the fluid</a:t>
            </a:r>
          </a:p>
          <a:p>
            <a:pPr lvl="1"/>
            <a:r>
              <a:rPr lang="en-GB" dirty="0" smtClean="0"/>
              <a:t>Surface gradient</a:t>
            </a:r>
          </a:p>
          <a:p>
            <a:pPr lvl="1"/>
            <a:r>
              <a:rPr lang="en-GB" dirty="0" smtClean="0"/>
              <a:t>Fluid velocity</a:t>
            </a:r>
          </a:p>
          <a:p>
            <a:pPr lvl="1"/>
            <a:r>
              <a:rPr lang="en-GB" dirty="0" smtClean="0"/>
              <a:t>Fluid acceleration</a:t>
            </a:r>
            <a:endParaRPr lang="en-GB" dirty="0" smtClean="0"/>
          </a:p>
        </p:txBody>
      </p:sp>
      <p:pic>
        <p:nvPicPr>
          <p:cNvPr id="4098" name="Picture 2" descr="C:\Users\Sly\Dropbox\Uni\Seminar aus Computergraphik\snap_2nd\snap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210" y="2636913"/>
            <a:ext cx="410824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Interactive physically-based Fluid and Erosion Simulation </a:t>
            </a:r>
            <a:endParaRPr lang="en-GB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9" y="908050"/>
            <a:ext cx="6558462" cy="5545138"/>
          </a:xfrm>
        </p:spPr>
      </p:pic>
    </p:spTree>
    <p:extLst>
      <p:ext uri="{BB962C8B-B14F-4D97-AF65-F5344CB8AC3E}">
        <p14:creationId xmlns:p14="http://schemas.microsoft.com/office/powerpoint/2010/main" val="33436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200" dirty="0" smtClean="0"/>
              <a:t>Hydraulic Erosion Using Smooth-Particle Hydrodynamics [6]</a:t>
            </a:r>
            <a:endParaRPr lang="en-GB" sz="2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792758"/>
          </a:xfrm>
        </p:spPr>
        <p:txBody>
          <a:bodyPr/>
          <a:lstStyle/>
          <a:p>
            <a:r>
              <a:rPr lang="en-GB" dirty="0" smtClean="0"/>
              <a:t>Particle-based erosion system</a:t>
            </a:r>
          </a:p>
          <a:p>
            <a:endParaRPr lang="en-GB" dirty="0"/>
          </a:p>
        </p:txBody>
      </p:sp>
      <p:pic>
        <p:nvPicPr>
          <p:cNvPr id="1028" name="Picture 4" descr="C:\Users\Sly\Dropbox\Uni\Seminar aus Computergraphik\GIT\Seminar_aus_Computergraphik\Report\KBKS09\illustration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88" y="3914530"/>
            <a:ext cx="4674499" cy="23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ly\Dropbox\Uni\Seminar aus Computergraphik\GIT\Seminar_aus_Computergraphik\Report\KBKS09\illustratio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1" y="1628800"/>
            <a:ext cx="4208075" cy="26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7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Two different approaches:</a:t>
            </a:r>
          </a:p>
          <a:p>
            <a:r>
              <a:rPr lang="en-GB" dirty="0" smtClean="0"/>
              <a:t>Eulerian method</a:t>
            </a:r>
          </a:p>
          <a:p>
            <a:pPr lvl="1"/>
            <a:r>
              <a:rPr lang="en-GB" dirty="0" smtClean="0"/>
              <a:t>Focus on hydraulic erosion</a:t>
            </a:r>
          </a:p>
          <a:p>
            <a:pPr lvl="1"/>
            <a:r>
              <a:rPr lang="en-GB" dirty="0" smtClean="0"/>
              <a:t>Hybrid-approaches for real-time compatibility</a:t>
            </a:r>
          </a:p>
          <a:p>
            <a:r>
              <a:rPr lang="en-GB" dirty="0" err="1" smtClean="0"/>
              <a:t>Lagrangian</a:t>
            </a:r>
            <a:r>
              <a:rPr lang="en-GB" dirty="0" smtClean="0"/>
              <a:t> method</a:t>
            </a:r>
            <a:endParaRPr lang="en-GB" dirty="0" smtClean="0"/>
          </a:p>
          <a:p>
            <a:pPr lvl="1"/>
            <a:r>
              <a:rPr lang="en-GB" dirty="0" smtClean="0"/>
              <a:t>Based on smooth Particle Hydrodynamics (SPH)</a:t>
            </a:r>
          </a:p>
          <a:p>
            <a:pPr lvl="1"/>
            <a:r>
              <a:rPr lang="en-GB" dirty="0" smtClean="0"/>
              <a:t>Also often used with hybrid approaches</a:t>
            </a: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Hydraulic Erosion Using Smooth-Particle Hydrodynamics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349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ly\Dropbox\Uni\Seminar aus Computergraphik\GIT\Seminar_aus_Computergraphik\Report\KBKS09\donoraccep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72" y="1988840"/>
            <a:ext cx="339662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ly\Dropbox\Uni\Seminar aus Computergraphik\GIT\Seminar_aus_Computergraphik\Report\KBKS09\boundar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63" y="4653136"/>
            <a:ext cx="4533793" cy="17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473700"/>
          </a:xfrm>
        </p:spPr>
        <p:txBody>
          <a:bodyPr/>
          <a:lstStyle/>
          <a:p>
            <a:r>
              <a:rPr lang="en-GB" dirty="0" err="1" smtClean="0"/>
              <a:t>Lagrangian</a:t>
            </a:r>
            <a:r>
              <a:rPr lang="en-GB" dirty="0" smtClean="0"/>
              <a:t> method </a:t>
            </a:r>
            <a:r>
              <a:rPr lang="en-GB" dirty="0" smtClean="0"/>
              <a:t>(continued)</a:t>
            </a:r>
          </a:p>
          <a:p>
            <a:pPr lvl="1"/>
            <a:r>
              <a:rPr lang="en-GB" dirty="0" smtClean="0"/>
              <a:t>Donor-Acceptor Scheme:</a:t>
            </a:r>
          </a:p>
          <a:p>
            <a:pPr lvl="2"/>
            <a:endParaRPr lang="en-GB" dirty="0" smtClean="0"/>
          </a:p>
          <a:p>
            <a:pPr lvl="2"/>
            <a:endParaRPr lang="en-GB" sz="3200" dirty="0" smtClean="0"/>
          </a:p>
          <a:p>
            <a:pPr lvl="2"/>
            <a:endParaRPr lang="en-GB" sz="3200" dirty="0" smtClean="0"/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Boundary particles:</a:t>
            </a: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en-GB" sz="2400" dirty="0" smtClean="0"/>
              <a:t>Hydraulic Erosion Using Smooth-Particle Hydrodynamics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957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700" dirty="0" err="1" smtClean="0"/>
              <a:t>Heat</a:t>
            </a:r>
            <a:r>
              <a:rPr lang="de-AT" sz="2700" dirty="0" smtClean="0"/>
              <a:t> Transfer Simulation in Winter </a:t>
            </a:r>
            <a:r>
              <a:rPr lang="de-AT" sz="2700" dirty="0" smtClean="0"/>
              <a:t>Scenarios [7]</a:t>
            </a:r>
            <a:endParaRPr lang="de-AT" sz="27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37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796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Heat Transfer Simulation in Winter Scenarios</a:t>
            </a:r>
            <a:endParaRPr lang="en-GB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Complex simulation involving a lot of physics</a:t>
            </a:r>
          </a:p>
          <a:p>
            <a:r>
              <a:rPr lang="en-GB" dirty="0" smtClean="0"/>
              <a:t>Not only surface effects have to be considered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  <p:pic>
        <p:nvPicPr>
          <p:cNvPr id="6147" name="Picture 3" descr="C:\Users\Sly\Dropbox\Uni\Seminar aus Computergraphik\snap\8494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8472306" cy="25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Heat Transfer Simulation in Winter Scenarios</a:t>
            </a:r>
            <a:endParaRPr lang="en-GB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A variety of physical phenomena has to be taken into account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Bernhard Rainer, Silvester Farda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  <p:pic>
        <p:nvPicPr>
          <p:cNvPr id="6146" name="Picture 2" descr="C:\Users\Sly\Dropbox\Uni\Seminar aus Computergraphik\snap\8904.bmp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"/>
          <a:stretch/>
        </p:blipFill>
        <p:spPr bwMode="auto">
          <a:xfrm>
            <a:off x="179512" y="2204864"/>
            <a:ext cx="8755638" cy="3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6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Powerful data structure for terrain creation</a:t>
            </a:r>
          </a:p>
          <a:p>
            <a:pPr eaLnBrk="1" hangingPunct="1"/>
            <a:r>
              <a:rPr lang="en-US" dirty="0" smtClean="0"/>
              <a:t>River networks</a:t>
            </a:r>
          </a:p>
          <a:p>
            <a:pPr eaLnBrk="1" hangingPunct="1"/>
            <a:r>
              <a:rPr lang="en-US" dirty="0" smtClean="0"/>
              <a:t>Tectonic uplift</a:t>
            </a:r>
          </a:p>
          <a:p>
            <a:pPr eaLnBrk="1" hangingPunct="1"/>
            <a:r>
              <a:rPr lang="en-US" dirty="0" smtClean="0"/>
              <a:t>3D </a:t>
            </a:r>
            <a:r>
              <a:rPr lang="en-US" dirty="0"/>
              <a:t>data </a:t>
            </a:r>
            <a:r>
              <a:rPr lang="en-US" dirty="0" smtClean="0"/>
              <a:t>structures</a:t>
            </a:r>
            <a:endParaRPr lang="en-US" dirty="0"/>
          </a:p>
          <a:p>
            <a:pPr eaLnBrk="1" hangingPunct="1"/>
            <a:r>
              <a:rPr lang="en-US" dirty="0" smtClean="0"/>
              <a:t>Erosion through </a:t>
            </a:r>
            <a:r>
              <a:rPr lang="en-US" dirty="0"/>
              <a:t>fluids and </a:t>
            </a:r>
            <a:r>
              <a:rPr lang="en-US" dirty="0" smtClean="0"/>
              <a:t>sediment </a:t>
            </a:r>
            <a:r>
              <a:rPr lang="en-US" dirty="0"/>
              <a:t>Transport</a:t>
            </a:r>
          </a:p>
          <a:p>
            <a:pPr eaLnBrk="1" hangingPunct="1"/>
            <a:r>
              <a:rPr lang="en-US" dirty="0" smtClean="0"/>
              <a:t>Particle </a:t>
            </a:r>
            <a:r>
              <a:rPr lang="en-US" dirty="0"/>
              <a:t>based models</a:t>
            </a:r>
          </a:p>
          <a:p>
            <a:pPr eaLnBrk="1" hangingPunct="1"/>
            <a:r>
              <a:rPr lang="en-US" dirty="0" smtClean="0"/>
              <a:t>Heat transfer </a:t>
            </a:r>
            <a:r>
              <a:rPr lang="en-US" dirty="0"/>
              <a:t>systems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Heat Transfer Simulation in Winter Scenarios</a:t>
            </a:r>
            <a:endParaRPr lang="en-GB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40</a:t>
            </a:fld>
            <a:endParaRPr lang="de-AT" dirty="0"/>
          </a:p>
        </p:txBody>
      </p:sp>
      <p:pic>
        <p:nvPicPr>
          <p:cNvPr id="7176" name="Picture 8" descr="C:\Users\Sly\Dropbox\Uni\Seminar aus Computergraphik\snap\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556792"/>
            <a:ext cx="2016224" cy="23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Sly\Dropbox\Uni\Seminar aus Computergraphik\snap\f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52" y="1557074"/>
            <a:ext cx="2086580" cy="23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Sly\Dropbox\Uni\Seminar aus Computergraphik\snap\a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9" y="4627408"/>
            <a:ext cx="222277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Sly\Dropbox\Uni\Seminar aus Computergraphik\snap\b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262" y="4101988"/>
            <a:ext cx="2750210" cy="23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Sly\Dropbox\Uni\Seminar aus Computergraphik\snap\c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53136"/>
            <a:ext cx="2088232" cy="14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Sly\Dropbox\Uni\Seminar aus Computergraphik\snap\d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7075"/>
            <a:ext cx="2016224" cy="2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Radiation, reflection, convection,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8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Heat Transfer Simulation in Winter Scenarios</a:t>
            </a:r>
            <a:endParaRPr lang="en-GB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Convection, temperature layers and freezing water</a:t>
            </a:r>
            <a:endParaRPr lang="en-GB" dirty="0"/>
          </a:p>
        </p:txBody>
      </p:sp>
      <p:pic>
        <p:nvPicPr>
          <p:cNvPr id="10242" name="Picture 2" descr="C:\Users\Sly\Dropbox\Uni\Seminar aus Computergraphik\snap\h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629202" cy="16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ly\Dropbox\Uni\Seminar aus Computergraphik\snap\i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61048"/>
            <a:ext cx="6629202" cy="24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5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Heat Transfer Simulation in Winter Scenarios</a:t>
            </a:r>
            <a:endParaRPr lang="en-GB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The Pipeline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42</a:t>
            </a:fld>
            <a:endParaRPr lang="de-AT" dirty="0"/>
          </a:p>
        </p:txBody>
      </p:sp>
      <p:pic>
        <p:nvPicPr>
          <p:cNvPr id="8194" name="Picture 2" descr="C:\Users\Sly\Dropbox\Uni\Seminar aus Computergraphik\snap\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5786"/>
            <a:ext cx="2945952" cy="2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ly\Dropbox\Uni\Seminar aus Computergraphik\snap\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05064"/>
            <a:ext cx="5544616" cy="21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ly\Dropbox\Uni\Seminar aus Computergraphik\snap\3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81" y="1453778"/>
            <a:ext cx="2965191" cy="22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 nach unten 7"/>
          <p:cNvSpPr/>
          <p:nvPr/>
        </p:nvSpPr>
        <p:spPr bwMode="auto">
          <a:xfrm rot="-1500000">
            <a:off x="754307" y="3989382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Pfeil nach unten 12"/>
          <p:cNvSpPr/>
          <p:nvPr/>
        </p:nvSpPr>
        <p:spPr bwMode="auto">
          <a:xfrm rot="12300000">
            <a:off x="7597646" y="4065034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9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43</a:t>
            </a:fld>
            <a:endParaRPr lang="de-AT" dirty="0"/>
          </a:p>
        </p:txBody>
      </p:sp>
      <p:pic>
        <p:nvPicPr>
          <p:cNvPr id="9219" name="Picture 3" descr="C:\Users\Sly\Dropbox\Uni\Seminar aus Computergraphik\snap\2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ly\Dropbox\Uni\Seminar aus Computergraphik\snap\11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1394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Sly\Dropbox\Uni\Seminar aus Computergraphik\snap\1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4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Sly\Dropbox\Uni\Seminar aus Computergraphik\snap\2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71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9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88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45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2468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46</a:t>
            </a:fld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4846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47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477778"/>
            <a:ext cx="8856662" cy="4334244"/>
          </a:xfrm>
        </p:spPr>
      </p:pic>
    </p:spTree>
    <p:extLst>
      <p:ext uri="{BB962C8B-B14F-4D97-AF65-F5344CB8AC3E}">
        <p14:creationId xmlns:p14="http://schemas.microsoft.com/office/powerpoint/2010/main" val="841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End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AT" sz="7200" dirty="0" err="1" smtClean="0"/>
              <a:t>Questions</a:t>
            </a:r>
            <a:r>
              <a:rPr lang="de-AT" sz="7200" dirty="0" smtClean="0"/>
              <a:t>?</a:t>
            </a:r>
            <a:endParaRPr lang="de-AT" sz="7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193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 &amp; Sources	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836712"/>
            <a:ext cx="8856662" cy="54737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[1] </a:t>
            </a:r>
            <a:r>
              <a:rPr lang="en-GB" sz="1500" dirty="0" err="1" smtClean="0"/>
              <a:t>Génevaux</a:t>
            </a:r>
            <a:r>
              <a:rPr lang="en-GB" sz="1500" dirty="0" smtClean="0"/>
              <a:t> </a:t>
            </a:r>
            <a:r>
              <a:rPr lang="en-US" sz="1500" dirty="0" smtClean="0"/>
              <a:t>J.-D., </a:t>
            </a:r>
            <a:r>
              <a:rPr lang="en-US" sz="1500" dirty="0" err="1" smtClean="0"/>
              <a:t>Galin</a:t>
            </a:r>
            <a:r>
              <a:rPr lang="en-US" sz="1500" dirty="0" smtClean="0"/>
              <a:t> E., </a:t>
            </a:r>
            <a:r>
              <a:rPr lang="en-GB" sz="1500" dirty="0" err="1" smtClean="0"/>
              <a:t>Peytavie</a:t>
            </a:r>
            <a:r>
              <a:rPr lang="en-GB" sz="1500" dirty="0" smtClean="0"/>
              <a:t> </a:t>
            </a:r>
            <a:r>
              <a:rPr lang="en-US" sz="1500" dirty="0" smtClean="0"/>
              <a:t>A., </a:t>
            </a:r>
            <a:r>
              <a:rPr lang="en-GB" sz="1500" dirty="0" err="1" smtClean="0"/>
              <a:t>Guérin</a:t>
            </a:r>
            <a:r>
              <a:rPr lang="en-GB" sz="1500" dirty="0" smtClean="0"/>
              <a:t> </a:t>
            </a:r>
            <a:r>
              <a:rPr lang="en-US" sz="1500" dirty="0" smtClean="0"/>
              <a:t>E., </a:t>
            </a:r>
            <a:r>
              <a:rPr lang="en-GB" sz="1500" dirty="0" err="1" smtClean="0"/>
              <a:t>Briquet</a:t>
            </a:r>
            <a:r>
              <a:rPr lang="en-GB" sz="1500" dirty="0" smtClean="0"/>
              <a:t> </a:t>
            </a:r>
            <a:r>
              <a:rPr lang="en-US" sz="1500" dirty="0" smtClean="0"/>
              <a:t>C., </a:t>
            </a:r>
            <a:r>
              <a:rPr lang="en-GB" sz="1500" dirty="0" err="1" smtClean="0"/>
              <a:t>Grosbellet</a:t>
            </a:r>
            <a:r>
              <a:rPr lang="en-GB" sz="1500" dirty="0" smtClean="0"/>
              <a:t> </a:t>
            </a:r>
            <a:r>
              <a:rPr lang="en-US" sz="1500" dirty="0" smtClean="0"/>
              <a:t>F., </a:t>
            </a:r>
            <a:r>
              <a:rPr lang="en-GB" sz="1500" dirty="0" smtClean="0"/>
              <a:t>Benes </a:t>
            </a:r>
            <a:r>
              <a:rPr lang="en-US" sz="1500" dirty="0" smtClean="0"/>
              <a:t>B.: </a:t>
            </a:r>
            <a:r>
              <a:rPr lang="en-US" sz="1500" i="1" dirty="0" smtClean="0"/>
              <a:t>Terrain </a:t>
            </a:r>
            <a:r>
              <a:rPr lang="en-US" sz="1500" i="1" dirty="0" err="1" smtClean="0"/>
              <a:t>modelling</a:t>
            </a:r>
            <a:r>
              <a:rPr lang="en-US" sz="1500" i="1" dirty="0" smtClean="0"/>
              <a:t> from feature primitives</a:t>
            </a:r>
            <a:r>
              <a:rPr lang="en-US" sz="1500" dirty="0" smtClean="0"/>
              <a:t>. Computer Graphics Forum 34, 6 (2015), 198– </a:t>
            </a:r>
            <a:r>
              <a:rPr lang="en-US" sz="1500" dirty="0" smtClean="0"/>
              <a:t>210.URL</a:t>
            </a:r>
            <a:r>
              <a:rPr lang="en-US" sz="1500" dirty="0" smtClean="0"/>
              <a:t>: http://dx.doi.org/10.1111/cgf.12530, </a:t>
            </a:r>
            <a:r>
              <a:rPr lang="en-US" sz="1500" dirty="0" err="1" smtClean="0"/>
              <a:t>doi</a:t>
            </a:r>
            <a:r>
              <a:rPr lang="en-US" sz="1500" dirty="0" smtClean="0"/>
              <a:t>: 10.1111/cgf.12530</a:t>
            </a:r>
            <a:r>
              <a:rPr lang="en-US" sz="1500" dirty="0" smtClean="0"/>
              <a:t>.</a:t>
            </a:r>
            <a:endParaRPr lang="en-US" sz="15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[2] </a:t>
            </a:r>
            <a:r>
              <a:rPr lang="en-GB" sz="1500" dirty="0" err="1" smtClean="0"/>
              <a:t>Génevaux</a:t>
            </a:r>
            <a:r>
              <a:rPr lang="en-GB" sz="1500" dirty="0" smtClean="0"/>
              <a:t> </a:t>
            </a:r>
            <a:r>
              <a:rPr lang="en-US" sz="1500" dirty="0" smtClean="0"/>
              <a:t>J.-D., </a:t>
            </a:r>
            <a:r>
              <a:rPr lang="en-US" sz="1500" dirty="0" err="1" smtClean="0"/>
              <a:t>Galin</a:t>
            </a:r>
            <a:r>
              <a:rPr lang="en-US" sz="1500" dirty="0" smtClean="0"/>
              <a:t> E., </a:t>
            </a:r>
            <a:r>
              <a:rPr lang="en-GB" sz="1500" dirty="0" err="1" smtClean="0"/>
              <a:t>Guérin</a:t>
            </a:r>
            <a:r>
              <a:rPr lang="en-GB" sz="1500" dirty="0" smtClean="0"/>
              <a:t> </a:t>
            </a:r>
            <a:r>
              <a:rPr lang="en-US" sz="1500" dirty="0" smtClean="0"/>
              <a:t>E., </a:t>
            </a:r>
            <a:r>
              <a:rPr lang="en-GB" sz="1500" dirty="0" err="1" smtClean="0"/>
              <a:t>Peytavie</a:t>
            </a:r>
            <a:r>
              <a:rPr lang="en-GB" sz="1500" dirty="0" smtClean="0"/>
              <a:t> </a:t>
            </a:r>
            <a:r>
              <a:rPr lang="en-US" sz="1500" dirty="0" smtClean="0"/>
              <a:t>A., </a:t>
            </a:r>
            <a:r>
              <a:rPr lang="en-GB" sz="1500" dirty="0" smtClean="0"/>
              <a:t>Benes </a:t>
            </a:r>
            <a:r>
              <a:rPr lang="en-US" sz="1500" dirty="0" smtClean="0"/>
              <a:t>B.: </a:t>
            </a:r>
            <a:r>
              <a:rPr lang="en-US" sz="1500" i="1" dirty="0" smtClean="0"/>
              <a:t>Terrain generation using procedural models based on hydrology</a:t>
            </a:r>
            <a:r>
              <a:rPr lang="en-US" sz="1500" dirty="0" smtClean="0"/>
              <a:t>. ACM Trans. Graph. 32, 4 (July 2013), 143:1– 143:13. URL: http://doi.acm.org/10.1145/2461912. 2461996, doi:10.1145/2461912.2461996. 1, </a:t>
            </a:r>
            <a:r>
              <a:rPr lang="en-US" sz="1500" dirty="0" smtClean="0"/>
              <a:t>5</a:t>
            </a:r>
            <a:endParaRPr lang="en-US" sz="15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[3] </a:t>
            </a:r>
            <a:r>
              <a:rPr lang="en-US" sz="1500" dirty="0" err="1" smtClean="0"/>
              <a:t>Cordonnier</a:t>
            </a:r>
            <a:r>
              <a:rPr lang="en-US" sz="1500" dirty="0" smtClean="0"/>
              <a:t> G., Braun J., </a:t>
            </a:r>
            <a:r>
              <a:rPr lang="en-US" sz="1500" dirty="0" err="1" smtClean="0"/>
              <a:t>Cani</a:t>
            </a:r>
            <a:r>
              <a:rPr lang="en-US" sz="1500" dirty="0" smtClean="0"/>
              <a:t> M.-P., Benes </a:t>
            </a:r>
            <a:r>
              <a:rPr lang="en-US" sz="1500" dirty="0" err="1" smtClean="0"/>
              <a:t>B.,Galin</a:t>
            </a:r>
            <a:r>
              <a:rPr lang="en-US" sz="1500" dirty="0" smtClean="0"/>
              <a:t> E., </a:t>
            </a:r>
            <a:r>
              <a:rPr lang="en-GB" sz="1500" dirty="0" err="1" smtClean="0"/>
              <a:t>Peytavie</a:t>
            </a:r>
            <a:r>
              <a:rPr lang="en-GB" sz="1500" dirty="0" smtClean="0"/>
              <a:t> </a:t>
            </a:r>
            <a:r>
              <a:rPr lang="en-US" sz="1500" dirty="0" smtClean="0"/>
              <a:t>A., </a:t>
            </a:r>
            <a:r>
              <a:rPr lang="en-GB" sz="1500" dirty="0" err="1" smtClean="0"/>
              <a:t>Guérin</a:t>
            </a:r>
            <a:r>
              <a:rPr lang="en-GB" sz="1500" dirty="0" smtClean="0"/>
              <a:t> </a:t>
            </a:r>
            <a:r>
              <a:rPr lang="en-US" sz="1500" dirty="0" smtClean="0"/>
              <a:t>E.: </a:t>
            </a:r>
            <a:r>
              <a:rPr lang="en-US" sz="1500" i="1" dirty="0" smtClean="0"/>
              <a:t>Large scale terrain generation from tectonic uplift and fluvial erosion</a:t>
            </a:r>
            <a:r>
              <a:rPr lang="en-US" sz="1500" dirty="0" smtClean="0"/>
              <a:t>. In Computer Graphics Forum (2016), vol. 35, Wiley Online Library, pp. 165–175</a:t>
            </a:r>
            <a:r>
              <a:rPr lang="en-US" sz="1500" dirty="0" smtClean="0"/>
              <a:t>.</a:t>
            </a:r>
            <a:endParaRPr lang="en-US" sz="15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[4] Benes B., </a:t>
            </a:r>
            <a:r>
              <a:rPr lang="en-US" sz="1500" dirty="0" err="1" smtClean="0"/>
              <a:t>Forsbach</a:t>
            </a:r>
            <a:r>
              <a:rPr lang="en-US" sz="1500" dirty="0" smtClean="0"/>
              <a:t> R.: </a:t>
            </a:r>
            <a:r>
              <a:rPr lang="en-US" sz="1500" i="1" dirty="0" smtClean="0"/>
              <a:t>Layered data representation for visual simulation of terrain erosion</a:t>
            </a:r>
            <a:r>
              <a:rPr lang="en-US" sz="1500" dirty="0" smtClean="0"/>
              <a:t>. In Computer Graphics, Spring Conference on, 2001. (2001), IEEE, pp. 80–86. </a:t>
            </a:r>
            <a:r>
              <a:rPr lang="en-US" sz="1500" dirty="0" smtClean="0"/>
              <a:t>10</a:t>
            </a:r>
            <a:endParaRPr lang="en-US" sz="15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/>
              <a:t>[5] </a:t>
            </a:r>
            <a:r>
              <a:rPr lang="en-US" sz="1500" dirty="0" err="1"/>
              <a:t>Neidhold</a:t>
            </a:r>
            <a:r>
              <a:rPr lang="en-US" sz="1500" dirty="0"/>
              <a:t> B., Wacker M., </a:t>
            </a:r>
            <a:r>
              <a:rPr lang="en-US" sz="1500" dirty="0" err="1"/>
              <a:t>Deussen</a:t>
            </a:r>
            <a:r>
              <a:rPr lang="en-US" sz="1500" dirty="0"/>
              <a:t> O.: </a:t>
            </a:r>
            <a:r>
              <a:rPr lang="en-US" sz="1500" i="1" dirty="0"/>
              <a:t>Interactive physically based ﬂuid and erosion simulation.</a:t>
            </a:r>
            <a:r>
              <a:rPr lang="en-US" sz="1500" dirty="0"/>
              <a:t> In Proceedings of the First </a:t>
            </a:r>
            <a:r>
              <a:rPr lang="en-US" sz="1500" dirty="0" err="1"/>
              <a:t>Eurographics</a:t>
            </a:r>
            <a:r>
              <a:rPr lang="en-US" sz="1500" dirty="0"/>
              <a:t> Conference on Natural Phenomena (</a:t>
            </a:r>
            <a:r>
              <a:rPr lang="en-US" sz="1500" dirty="0" err="1"/>
              <a:t>Aire</a:t>
            </a:r>
            <a:r>
              <a:rPr lang="en-US" sz="1500" dirty="0"/>
              <a:t>-la-Ville, Switzerland, 2005), NPH’05, </a:t>
            </a:r>
            <a:r>
              <a:rPr lang="en-US" sz="1500" dirty="0" err="1"/>
              <a:t>Eurographics</a:t>
            </a:r>
            <a:r>
              <a:rPr lang="en-US" sz="1500" dirty="0"/>
              <a:t> Association, pp. 25–33. URL: http://dx.doi.org/10.2312/NPH/NPH05/025-032, doi:10.2312/NPH/NPH05/025-032. </a:t>
            </a:r>
            <a:r>
              <a:rPr lang="en-US" sz="1500" dirty="0" smtClean="0"/>
              <a:t>3</a:t>
            </a:r>
            <a:endParaRPr lang="en-US" sz="15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[6] </a:t>
            </a:r>
            <a:r>
              <a:rPr lang="en-US" sz="1500" dirty="0" smtClean="0"/>
              <a:t>KRIŠTOF P., Benes B., </a:t>
            </a:r>
            <a:r>
              <a:rPr lang="en-GB" sz="1500" dirty="0" err="1" smtClean="0"/>
              <a:t>Krivánek</a:t>
            </a:r>
            <a:r>
              <a:rPr lang="en-GB" sz="1500" dirty="0" smtClean="0"/>
              <a:t> </a:t>
            </a:r>
            <a:r>
              <a:rPr lang="en-US" sz="1500" dirty="0" smtClean="0"/>
              <a:t>J., </a:t>
            </a:r>
            <a:r>
              <a:rPr lang="en-US" sz="1500" dirty="0" err="1" smtClean="0"/>
              <a:t>Št’ava</a:t>
            </a:r>
            <a:r>
              <a:rPr lang="en-US" sz="1500" dirty="0" smtClean="0"/>
              <a:t> O.: </a:t>
            </a:r>
            <a:r>
              <a:rPr lang="en-US" sz="1500" i="1" dirty="0" smtClean="0"/>
              <a:t>Hydraulic erosion using smoothed particle hydrodynamics</a:t>
            </a:r>
            <a:r>
              <a:rPr lang="en-US" sz="1500" dirty="0" smtClean="0"/>
              <a:t>. In Computer Graphics Forum (2009), vol. 28, Wiley Online Library, pp. 219–228. 8, </a:t>
            </a:r>
            <a:r>
              <a:rPr lang="en-US" sz="1500" dirty="0" smtClean="0"/>
              <a:t>9</a:t>
            </a:r>
            <a:endParaRPr lang="en-US" sz="15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sz="1500" dirty="0" smtClean="0"/>
              <a:t>[7] </a:t>
            </a:r>
            <a:r>
              <a:rPr lang="en-US" sz="1500" dirty="0"/>
              <a:t>MARÉCHAL N., GUÉRIN E., GALIN E., MÉRILLOU S., MÉRILLOU N.: Heat transfer simulation for modeling realistic winter sceneries. In Computer Graphics Forum (2010), vol. 29, Wiley Online Library, pp. 449–458. </a:t>
            </a:r>
            <a:r>
              <a:rPr lang="en-US" sz="1500" dirty="0" smtClean="0"/>
              <a:t>9</a:t>
            </a:r>
            <a:endParaRPr lang="en-US" sz="15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 smtClean="0"/>
              <a:t>Bernhard Rainer, Silvester Farda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504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44450"/>
            <a:ext cx="8064896" cy="757238"/>
          </a:xfrm>
        </p:spPr>
        <p:txBody>
          <a:bodyPr/>
          <a:lstStyle/>
          <a:p>
            <a:r>
              <a:rPr lang="en-US" sz="3000" dirty="0" smtClean="0"/>
              <a:t>Terrain Modeling from Feature Primitives [1]</a:t>
            </a:r>
            <a:endParaRPr lang="en-GB" sz="3000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1664</Words>
  <Application>Microsoft Office PowerPoint</Application>
  <PresentationFormat>Bildschirmpräsentation (4:3)</PresentationFormat>
  <Paragraphs>302</Paragraphs>
  <Slides>49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0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 [1]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 [2]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Large Scale Terrain Generation from Tectonic Uplift and Fluvial Erosion [3]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Layered Data Representation simulating Terrain Erosion [4] </vt:lpstr>
      <vt:lpstr>Layered Data Representation simulating Terrain Erosion </vt:lpstr>
      <vt:lpstr>Erosion-based terrain generation &amp; modification [5]</vt:lpstr>
      <vt:lpstr>Interactive physically-based Fluid and Erosion Simulation [5]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Hydraulic Erosion Using Smooth-Particle Hydrodynamics [6]</vt:lpstr>
      <vt:lpstr>Hydraulic Erosion Using Smooth-Particle Hydrodynamics</vt:lpstr>
      <vt:lpstr>Hydraulic Erosion Using Smooth-Particle Hydrodynamics</vt:lpstr>
      <vt:lpstr>Heat Transfer Simulation in Winter Scenarios [7]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The End</vt:lpstr>
      <vt:lpstr>References &amp; Sources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2016-06-16T20:33:35Z</dcterms:modified>
</cp:coreProperties>
</file>